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74" r:id="rId2"/>
    <p:sldId id="457" r:id="rId3"/>
    <p:sldId id="441" r:id="rId4"/>
    <p:sldId id="455" r:id="rId5"/>
    <p:sldId id="449" r:id="rId6"/>
    <p:sldId id="450" r:id="rId7"/>
    <p:sldId id="451" r:id="rId8"/>
    <p:sldId id="452" r:id="rId9"/>
    <p:sldId id="453" r:id="rId10"/>
    <p:sldId id="454" r:id="rId11"/>
    <p:sldId id="456" r:id="rId12"/>
    <p:sldId id="448" r:id="rId13"/>
    <p:sldId id="458" r:id="rId14"/>
    <p:sldId id="459" r:id="rId15"/>
    <p:sldId id="460" r:id="rId16"/>
    <p:sldId id="461" r:id="rId17"/>
    <p:sldId id="462" r:id="rId18"/>
    <p:sldId id="463" r:id="rId19"/>
    <p:sldId id="464" r:id="rId20"/>
    <p:sldId id="465" r:id="rId21"/>
    <p:sldId id="466" r:id="rId22"/>
    <p:sldId id="467" r:id="rId23"/>
    <p:sldId id="468" r:id="rId24"/>
    <p:sldId id="469" r:id="rId25"/>
    <p:sldId id="470" r:id="rId26"/>
    <p:sldId id="471" r:id="rId27"/>
    <p:sldId id="472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8F2E6"/>
    <a:srgbClr val="35FA26"/>
    <a:srgbClr val="F2CEE3"/>
    <a:srgbClr val="000000"/>
    <a:srgbClr val="008000"/>
    <a:srgbClr val="FF0066"/>
    <a:srgbClr val="FF3399"/>
    <a:srgbClr val="440C41"/>
    <a:srgbClr val="56344A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151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2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22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9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0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18780" y="1412776"/>
            <a:ext cx="84296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Calibri" panose="020F0502020204030204" pitchFamily="34" charset="0"/>
              </a:rPr>
              <a:t>第</a:t>
            </a:r>
            <a:r>
              <a:rPr lang="en-US" altLang="zh-CN" sz="6000" dirty="0" smtClean="0">
                <a:latin typeface="Calibri" panose="020F0502020204030204" pitchFamily="34" charset="0"/>
              </a:rPr>
              <a:t>1</a:t>
            </a:r>
            <a:r>
              <a:rPr lang="zh-CN" altLang="en-US" sz="6000" dirty="0" smtClean="0">
                <a:latin typeface="Calibri" panose="020F0502020204030204" pitchFamily="34" charset="0"/>
              </a:rPr>
              <a:t>单元    四则运算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82497" y="2711018"/>
            <a:ext cx="6449201" cy="175432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5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5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5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加、减法的意义</a:t>
            </a:r>
            <a:r>
              <a:rPr lang="zh-CN" altLang="en-US" sz="5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endParaRPr lang="en-US" altLang="zh-CN" sz="5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5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</a:t>
            </a:r>
            <a:r>
              <a:rPr lang="zh-CN" altLang="en-US" sz="5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部分间的关系</a:t>
            </a:r>
            <a:endParaRPr lang="zh-CN" altLang="en-US" sz="5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539750" y="1412875"/>
            <a:ext cx="6840538" cy="1493838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prstDash val="dash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979712" y="4088198"/>
            <a:ext cx="5327650" cy="2359025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prstDash val="dash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0246" name="Text Box 6" descr="羊皮纸"/>
          <p:cNvSpPr txBox="1">
            <a:spLocks noChangeArrowheads="1"/>
          </p:cNvSpPr>
          <p:nvPr/>
        </p:nvSpPr>
        <p:spPr bwMode="auto">
          <a:xfrm>
            <a:off x="611188" y="476250"/>
            <a:ext cx="5761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加法各部分之间的关系</a:t>
            </a:r>
          </a:p>
        </p:txBody>
      </p:sp>
      <p:sp>
        <p:nvSpPr>
          <p:cNvPr id="10247" name="Text Box 7" descr="羊皮纸"/>
          <p:cNvSpPr txBox="1">
            <a:spLocks noChangeArrowheads="1"/>
          </p:cNvSpPr>
          <p:nvPr/>
        </p:nvSpPr>
        <p:spPr bwMode="auto">
          <a:xfrm>
            <a:off x="2411413" y="3284538"/>
            <a:ext cx="5761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减法各部分之间的关系</a:t>
            </a:r>
          </a:p>
        </p:txBody>
      </p:sp>
      <p:sp>
        <p:nvSpPr>
          <p:cNvPr id="4" name="矩形 3"/>
          <p:cNvSpPr/>
          <p:nvPr/>
        </p:nvSpPr>
        <p:spPr>
          <a:xfrm>
            <a:off x="827584" y="1484784"/>
            <a:ext cx="37866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和＝加数＋加数</a:t>
            </a:r>
          </a:p>
        </p:txBody>
      </p:sp>
      <p:sp>
        <p:nvSpPr>
          <p:cNvPr id="5" name="矩形 4"/>
          <p:cNvSpPr/>
          <p:nvPr/>
        </p:nvSpPr>
        <p:spPr>
          <a:xfrm>
            <a:off x="818135" y="2073042"/>
            <a:ext cx="53303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加数＝和－另一个加数</a:t>
            </a:r>
          </a:p>
        </p:txBody>
      </p:sp>
      <p:sp>
        <p:nvSpPr>
          <p:cNvPr id="6" name="矩形 5"/>
          <p:cNvSpPr/>
          <p:nvPr/>
        </p:nvSpPr>
        <p:spPr>
          <a:xfrm>
            <a:off x="2339752" y="4221088"/>
            <a:ext cx="4301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差＝被减数－减数</a:t>
            </a:r>
          </a:p>
        </p:txBody>
      </p:sp>
      <p:sp>
        <p:nvSpPr>
          <p:cNvPr id="7" name="矩形 6"/>
          <p:cNvSpPr/>
          <p:nvPr/>
        </p:nvSpPr>
        <p:spPr>
          <a:xfrm>
            <a:off x="2322382" y="4808223"/>
            <a:ext cx="4301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减数＝被减数－差</a:t>
            </a:r>
          </a:p>
        </p:txBody>
      </p:sp>
      <p:sp>
        <p:nvSpPr>
          <p:cNvPr id="8" name="矩形 7"/>
          <p:cNvSpPr/>
          <p:nvPr/>
        </p:nvSpPr>
        <p:spPr>
          <a:xfrm>
            <a:off x="2305012" y="5457418"/>
            <a:ext cx="4301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被减数＝减数＋差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 autoUpdateAnimBg="0"/>
      <p:bldP spid="10245" grpId="0" animBg="1" autoUpdateAnimBg="0"/>
      <p:bldP spid="10246" grpId="0" autoUpdateAnimBg="0"/>
      <p:bldP spid="10247" grpId="0" autoUpdateAnimBg="0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79511" y="1251868"/>
            <a:ext cx="7687469" cy="5057452"/>
            <a:chOff x="179511" y="1179860"/>
            <a:chExt cx="7687469" cy="5057452"/>
          </a:xfrm>
        </p:grpSpPr>
        <p:sp>
          <p:nvSpPr>
            <p:cNvPr id="12" name="矩形 11"/>
            <p:cNvSpPr/>
            <p:nvPr/>
          </p:nvSpPr>
          <p:spPr>
            <a:xfrm>
              <a:off x="2123729" y="3024459"/>
              <a:ext cx="1728192" cy="663045"/>
            </a:xfrm>
            <a:prstGeom prst="rect">
              <a:avLst/>
            </a:prstGeom>
            <a:solidFill>
              <a:srgbClr val="F8F2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796139" y="3040039"/>
              <a:ext cx="1728192" cy="663045"/>
            </a:xfrm>
            <a:prstGeom prst="rect">
              <a:avLst/>
            </a:prstGeom>
            <a:solidFill>
              <a:srgbClr val="F8F2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029" t="3039" r="21780"/>
            <a:stretch>
              <a:fillRect/>
            </a:stretch>
          </p:blipFill>
          <p:spPr>
            <a:xfrm>
              <a:off x="179511" y="1179860"/>
              <a:ext cx="7687469" cy="505745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38564" y="701689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 smtClean="0">
                <a:latin typeface="Arial" panose="020B0604020202020204" pitchFamily="34" charset="0"/>
                <a:ea typeface="黑体" panose="02010609060101010101" pitchFamily="49" charset="-122"/>
              </a:rPr>
              <a:t>验证</a:t>
            </a:r>
            <a:endParaRPr lang="zh-CN" altLang="en-US" sz="4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Text Box 26" descr="羊皮纸"/>
          <p:cNvSpPr txBox="1">
            <a:spLocks noChangeArrowheads="1"/>
          </p:cNvSpPr>
          <p:nvPr/>
        </p:nvSpPr>
        <p:spPr bwMode="auto">
          <a:xfrm>
            <a:off x="3515714" y="548680"/>
            <a:ext cx="39118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814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1142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1956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 Box 20" descr="羊皮纸"/>
          <p:cNvSpPr txBox="1">
            <a:spLocks noChangeArrowheads="1"/>
          </p:cNvSpPr>
          <p:nvPr/>
        </p:nvSpPr>
        <p:spPr bwMode="auto">
          <a:xfrm>
            <a:off x="3515316" y="1700808"/>
            <a:ext cx="39118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1956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1142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814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 Box 23" descr="羊皮纸"/>
          <p:cNvSpPr txBox="1">
            <a:spLocks noChangeArrowheads="1"/>
          </p:cNvSpPr>
          <p:nvPr/>
        </p:nvSpPr>
        <p:spPr bwMode="auto">
          <a:xfrm>
            <a:off x="3515316" y="1147566"/>
            <a:ext cx="39118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1956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814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1142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7904" y="2196153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还有什么发现？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99844" y="3024459"/>
            <a:ext cx="5007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加法是减法的相反</a:t>
            </a:r>
            <a:r>
              <a:rPr lang="zh-CN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运算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24609" y="4366845"/>
            <a:ext cx="50481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减法是加法的逆运算。</a:t>
            </a:r>
          </a:p>
        </p:txBody>
      </p:sp>
      <p:sp>
        <p:nvSpPr>
          <p:cNvPr id="4" name="矩形 3"/>
          <p:cNvSpPr/>
          <p:nvPr/>
        </p:nvSpPr>
        <p:spPr>
          <a:xfrm>
            <a:off x="2243715" y="3687504"/>
            <a:ext cx="49205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减法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是加法的相反运算。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554564" y="1138381"/>
            <a:ext cx="28021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填空：</a:t>
            </a:r>
            <a:endParaRPr lang="zh-CN" altLang="en-US" sz="9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2483768" y="2276872"/>
            <a:ext cx="62646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357</a:t>
            </a:r>
            <a:r>
              <a:rPr lang="zh-CN" altLang="en-US" sz="5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en-US" altLang="zh-CN" sz="5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5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5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5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多</a:t>
            </a:r>
            <a:r>
              <a:rPr lang="en-US" altLang="zh-CN" sz="5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79</a:t>
            </a:r>
            <a:r>
              <a:rPr lang="zh-CN" altLang="en-US" sz="5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5400" dirty="0"/>
          </a:p>
        </p:txBody>
      </p:sp>
      <p:sp>
        <p:nvSpPr>
          <p:cNvPr id="4" name="矩形 3"/>
          <p:cNvSpPr/>
          <p:nvPr/>
        </p:nvSpPr>
        <p:spPr>
          <a:xfrm>
            <a:off x="2489631" y="3873822"/>
            <a:ext cx="60428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268</a:t>
            </a:r>
            <a:r>
              <a:rPr lang="zh-CN" altLang="en-US" sz="5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en-US" altLang="zh-CN" sz="5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5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5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5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少</a:t>
            </a:r>
            <a:r>
              <a:rPr lang="en-US" altLang="zh-CN" sz="5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158</a:t>
            </a:r>
            <a:r>
              <a:rPr lang="zh-CN" altLang="en-US" sz="5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5400" dirty="0"/>
          </a:p>
        </p:txBody>
      </p:sp>
      <p:sp>
        <p:nvSpPr>
          <p:cNvPr id="6" name="矩形 5"/>
          <p:cNvSpPr/>
          <p:nvPr/>
        </p:nvSpPr>
        <p:spPr>
          <a:xfrm>
            <a:off x="4432720" y="2383689"/>
            <a:ext cx="19252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278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500562" y="3955325"/>
            <a:ext cx="20281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426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087" y="3501008"/>
            <a:ext cx="2312593" cy="2197144"/>
          </a:xfrm>
          <a:prstGeom prst="rect">
            <a:avLst/>
          </a:prstGeom>
        </p:spPr>
      </p:pic>
      <p:pic>
        <p:nvPicPr>
          <p:cNvPr id="11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37822" y="785794"/>
            <a:ext cx="5748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</a:t>
            </a:r>
            <a:r>
              <a:rPr lang="en-US" altLang="zh-CN" sz="3200" i="1" dirty="0">
                <a:latin typeface="+mj-ea"/>
                <a:ea typeface="+mj-ea"/>
              </a:rPr>
              <a:t>.</a:t>
            </a:r>
            <a:r>
              <a:rPr lang="zh-CN" altLang="zh-CN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3</a:t>
            </a:r>
            <a:r>
              <a:rPr lang="zh-CN" altLang="zh-CN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-508" y="1406455"/>
            <a:ext cx="828092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      根据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2468+575=3043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，直接写出下面两道题的得数。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92" y="3289047"/>
            <a:ext cx="36054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3043-2468 =</a:t>
            </a:r>
            <a:endParaRPr lang="zh-CN" altLang="en-US" sz="4800" dirty="0"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427984" y="4097977"/>
            <a:ext cx="194421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99592" y="4641810"/>
            <a:ext cx="32944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3043-575 =</a:t>
            </a:r>
            <a:endParaRPr lang="zh-CN" altLang="en-US" sz="4800" dirty="0"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139952" y="5394121"/>
            <a:ext cx="194421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841285" y="3349184"/>
            <a:ext cx="11176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+mn-ea"/>
              </a:rPr>
              <a:t>575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3112" y="4686235"/>
            <a:ext cx="14285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+mn-ea"/>
              </a:rPr>
              <a:t>2468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6372200" y="188640"/>
            <a:ext cx="2592387" cy="1008063"/>
            <a:chOff x="0" y="0"/>
            <a:chExt cx="1633" cy="635"/>
          </a:xfrm>
        </p:grpSpPr>
        <p:pic>
          <p:nvPicPr>
            <p:cNvPr id="1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85786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zh-CN" sz="3200" dirty="0">
                <a:latin typeface="+mn-ea"/>
                <a:ea typeface="+mn-ea"/>
              </a:rPr>
              <a:t>页练习一第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293318" y="1071546"/>
            <a:ext cx="806489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下面各题应该用什么方法计算？为什么？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87699" y="1785926"/>
            <a:ext cx="8484829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）滑雪场上午卖出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张门票，下午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卖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59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门票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滑雪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场全天一共卖出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张门票？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9"/>
          <p:cNvSpPr txBox="1">
            <a:spLocks noChangeArrowheads="1"/>
          </p:cNvSpPr>
          <p:nvPr/>
        </p:nvSpPr>
        <p:spPr bwMode="auto">
          <a:xfrm>
            <a:off x="699172" y="2924944"/>
            <a:ext cx="794479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zh-CN" sz="2800" dirty="0">
                <a:solidFill>
                  <a:srgbClr val="FF0000"/>
                </a:solidFill>
                <a:latin typeface="+mn-ea"/>
                <a:ea typeface="+mn-ea"/>
              </a:rPr>
              <a:t>加法。求滑雪场全天一共卖出多少张门票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就是</a:t>
            </a:r>
            <a:endParaRPr lang="en-US" altLang="zh-CN" sz="2800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pPr eaLnBrk="1" hangingPunct="1"/>
            <a:r>
              <a:rPr lang="zh-CN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把</a:t>
            </a:r>
            <a:r>
              <a:rPr lang="zh-CN" altLang="zh-CN" sz="2800" dirty="0">
                <a:solidFill>
                  <a:srgbClr val="FF0000"/>
                </a:solidFill>
                <a:latin typeface="+mn-ea"/>
                <a:ea typeface="+mn-ea"/>
              </a:rPr>
              <a:t>上午卖出的门票和下午卖出的门票合起来。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7" name="TextBox 9"/>
          <p:cNvSpPr txBox="1">
            <a:spLocks noChangeArrowheads="1"/>
          </p:cNvSpPr>
          <p:nvPr/>
        </p:nvSpPr>
        <p:spPr bwMode="auto">
          <a:xfrm>
            <a:off x="33786" y="4000504"/>
            <a:ext cx="868161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）滑雪场全天卖出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张门票，其中上午卖出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张，下午卖出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张？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645259" y="5088086"/>
            <a:ext cx="799870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减法。从滑雪场全天卖出门票的总数中去掉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ea typeface="+mn-ea"/>
              </a:rPr>
              <a:t>上午</a:t>
            </a:r>
            <a:endParaRPr lang="en-US" altLang="zh-CN" sz="2800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pPr eaLnBrk="1" hangingPunct="1"/>
            <a:r>
              <a:rPr lang="zh-CN" altLang="en-US" sz="2800" dirty="0" smtClean="0">
                <a:solidFill>
                  <a:srgbClr val="FF0000"/>
                </a:solidFill>
                <a:latin typeface="+mn-ea"/>
                <a:ea typeface="+mn-ea"/>
              </a:rPr>
              <a:t>卖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出门票的张数就等于下午卖出的张数。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59664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zh-CN" sz="3200" dirty="0">
                <a:latin typeface="+mn-ea"/>
                <a:ea typeface="+mn-ea"/>
              </a:rPr>
              <a:t>页练习一第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181131" y="1067252"/>
            <a:ext cx="8820025" cy="1476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）华光文具店运来一批练习本，卖出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370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包，剩下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630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包。运来多少包练习本？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9"/>
          <p:cNvSpPr txBox="1">
            <a:spLocks noChangeArrowheads="1"/>
          </p:cNvSpPr>
          <p:nvPr/>
        </p:nvSpPr>
        <p:spPr bwMode="auto">
          <a:xfrm>
            <a:off x="771020" y="2386335"/>
            <a:ext cx="8015822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加法。卖出的包数与剩下的包数之和就是一共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ea typeface="+mn-ea"/>
              </a:rPr>
              <a:t>运</a:t>
            </a:r>
            <a:endParaRPr lang="en-US" altLang="zh-CN" sz="2800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  <a:ea typeface="+mn-ea"/>
              </a:rPr>
              <a:t>来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的包数。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7" name="TextBox 9"/>
          <p:cNvSpPr txBox="1">
            <a:spLocks noChangeArrowheads="1"/>
          </p:cNvSpPr>
          <p:nvPr/>
        </p:nvSpPr>
        <p:spPr bwMode="auto">
          <a:xfrm>
            <a:off x="109693" y="3571876"/>
            <a:ext cx="8820025" cy="1476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）兴华小学一共有学生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843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人，其中男生有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418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人，女生有多少人？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788545" y="4857760"/>
            <a:ext cx="7998297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减法。女生的人数就是共有的学生人数减去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ea typeface="+mn-ea"/>
              </a:rPr>
              <a:t>男生</a:t>
            </a:r>
            <a:endParaRPr lang="en-US" altLang="zh-CN" sz="2800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  <a:ea typeface="+mn-ea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人数。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矩形 108"/>
          <p:cNvSpPr/>
          <p:nvPr/>
        </p:nvSpPr>
        <p:spPr>
          <a:xfrm>
            <a:off x="242797" y="657410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zh-CN" sz="3200" dirty="0">
                <a:latin typeface="+mn-ea"/>
                <a:ea typeface="+mn-ea"/>
              </a:rPr>
              <a:t>页练习一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111" name="TextBox 9"/>
          <p:cNvSpPr txBox="1">
            <a:spLocks noChangeArrowheads="1"/>
          </p:cNvSpPr>
          <p:nvPr/>
        </p:nvSpPr>
        <p:spPr bwMode="auto">
          <a:xfrm>
            <a:off x="179512" y="1271662"/>
            <a:ext cx="8064896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根据加、减法各部分间的关系，写出另外两个等式。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99592" y="2785284"/>
          <a:ext cx="6986088" cy="29479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93044"/>
                <a:gridCol w="3493044"/>
              </a:tblGrid>
              <a:tr h="1463820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7843" marR="67843" marT="33921" marB="33921"/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67843" marR="67843" marT="33921" marB="33921"/>
                </a:tc>
              </a:tr>
              <a:tr h="1484152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7843" marR="67843" marT="33921" marB="33921"/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7843" marR="67843" marT="33921" marB="33921"/>
                </a:tc>
              </a:tr>
            </a:tbl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4429296" y="3573016"/>
            <a:ext cx="3456384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>
            <a:off x="4429296" y="4933330"/>
            <a:ext cx="3456384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矩形 112"/>
          <p:cNvSpPr/>
          <p:nvPr/>
        </p:nvSpPr>
        <p:spPr>
          <a:xfrm>
            <a:off x="1375497" y="3155634"/>
            <a:ext cx="22525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28+19=47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4506787" y="2869485"/>
            <a:ext cx="21547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47-19=28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4506787" y="3513202"/>
            <a:ext cx="21547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47-28=19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116928" y="4526259"/>
            <a:ext cx="30315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203+147=350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4439666" y="4309646"/>
            <a:ext cx="29338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350-203=147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4447808" y="4881354"/>
            <a:ext cx="29338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350-147=203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矩形 108"/>
          <p:cNvSpPr/>
          <p:nvPr/>
        </p:nvSpPr>
        <p:spPr>
          <a:xfrm>
            <a:off x="242797" y="657410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zh-CN" sz="3200" dirty="0">
                <a:latin typeface="+mn-ea"/>
                <a:ea typeface="+mn-ea"/>
              </a:rPr>
              <a:t>页练习一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111" name="TextBox 9"/>
          <p:cNvSpPr txBox="1">
            <a:spLocks noChangeArrowheads="1"/>
          </p:cNvSpPr>
          <p:nvPr/>
        </p:nvSpPr>
        <p:spPr bwMode="auto">
          <a:xfrm>
            <a:off x="242797" y="1349907"/>
            <a:ext cx="8064896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根据加、减法各部分间的关系，写出另外两个等式。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186312" y="2996952"/>
          <a:ext cx="6842072" cy="27319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21036"/>
                <a:gridCol w="3421036"/>
              </a:tblGrid>
              <a:tr h="1356553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7843" marR="67843" marT="33921" marB="33921"/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67843" marR="67843" marT="33921" marB="33921"/>
                </a:tc>
              </a:tr>
              <a:tr h="1375395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67843" marR="67843" marT="33921" marB="33921"/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67843" marR="67843" marT="33921" marB="33921"/>
                </a:tc>
              </a:tr>
            </a:tbl>
          </a:graphicData>
        </a:graphic>
      </p:graphicFrame>
      <p:cxnSp>
        <p:nvCxnSpPr>
          <p:cNvPr id="112" name="直接连接符 111"/>
          <p:cNvCxnSpPr/>
          <p:nvPr/>
        </p:nvCxnSpPr>
        <p:spPr>
          <a:xfrm>
            <a:off x="4644008" y="5008820"/>
            <a:ext cx="3354608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矩形 112"/>
          <p:cNvSpPr/>
          <p:nvPr/>
        </p:nvSpPr>
        <p:spPr>
          <a:xfrm>
            <a:off x="1581325" y="3284984"/>
            <a:ext cx="29940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67-55=12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331640" y="4556600"/>
            <a:ext cx="35283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850-239=611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4570640" y="4315743"/>
            <a:ext cx="33137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611+239=850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4578782" y="4887451"/>
            <a:ext cx="32063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850-611=239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601768" y="3757682"/>
            <a:ext cx="3354608" cy="0"/>
          </a:xfrm>
          <a:prstGeom prst="line">
            <a:avLst/>
          </a:prstGeom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681455" y="3091607"/>
            <a:ext cx="31309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12+55=67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89598" y="3663315"/>
            <a:ext cx="29940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67-12=55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00700" y="657410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zh-CN" sz="3200" dirty="0">
                <a:latin typeface="+mn-ea"/>
                <a:ea typeface="+mn-ea"/>
              </a:rPr>
              <a:t>页练习一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827584" y="4644425"/>
            <a:ext cx="1992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120+56=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4294" y="4644425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176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44008" y="4644425"/>
            <a:ext cx="21547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792-483=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70475" y="4644425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309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12" y="1704975"/>
            <a:ext cx="90201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1471" y="909441"/>
            <a:ext cx="8428065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把两个数合并成一个数的运算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叫做加法。相加的两个数叫做加数。加得的数叫做和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47393" y="2997673"/>
            <a:ext cx="813944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加数各部分关系：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609238" y="3617791"/>
            <a:ext cx="432048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加数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和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-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另一个加数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718831" y="4282203"/>
            <a:ext cx="813944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减法各部分关系：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113294" y="4939046"/>
            <a:ext cx="381642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减数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被减数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-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差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114476" y="5578347"/>
            <a:ext cx="360040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被减数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减数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差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642909" y="1947673"/>
            <a:ext cx="8072495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已知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两个数的和与其中一个加数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求另一个加数的运算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叫做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减法。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115616" y="3642902"/>
            <a:ext cx="345638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和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加数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加数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133847" y="4946615"/>
            <a:ext cx="322098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差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被减数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-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减数</a:t>
            </a:r>
            <a:endParaRPr lang="zh-CN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99302" y="1618248"/>
            <a:ext cx="10406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76470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口算。</a:t>
            </a:r>
          </a:p>
        </p:txBody>
      </p:sp>
      <p:sp>
        <p:nvSpPr>
          <p:cNvPr id="7" name="矩形 6"/>
          <p:cNvSpPr/>
          <p:nvPr/>
        </p:nvSpPr>
        <p:spPr>
          <a:xfrm>
            <a:off x="404607" y="1628801"/>
            <a:ext cx="18870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25+75=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84309" y="1628800"/>
            <a:ext cx="18870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18+22=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3453" y="2918492"/>
            <a:ext cx="18870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35+25=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95617" y="2918491"/>
            <a:ext cx="24529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16+4+23=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3918" y="4316261"/>
            <a:ext cx="17796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60-24=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11490" y="4293557"/>
            <a:ext cx="28087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100-25-10=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04897" y="1628800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40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232489" y="2916362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60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80961" y="2905584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43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52414" y="4327924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36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41001" y="4293096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65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/>
      <p:bldP spid="34" grpId="0"/>
      <p:bldP spid="35" grpId="0"/>
      <p:bldP spid="36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331" y="2664498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36141" y="1502145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4.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36141" y="908720"/>
            <a:ext cx="47211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zh-CN" sz="3200" dirty="0">
                <a:latin typeface="+mn-ea"/>
                <a:ea typeface="+mn-ea"/>
              </a:rPr>
              <a:t>页练习一第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zh-CN" sz="3200" dirty="0">
                <a:latin typeface="+mn-ea"/>
                <a:ea typeface="+mn-ea"/>
              </a:rPr>
              <a:t>题。</a:t>
            </a: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403648" y="1757040"/>
          <a:ext cx="872723" cy="419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2723"/>
              </a:tblGrid>
              <a:tr h="1048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388627" y="3501008"/>
            <a:ext cx="1015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200+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35696" y="1980129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300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27312" y="4077072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128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32843" y="350100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2763173" y="1757040"/>
          <a:ext cx="872723" cy="419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2723"/>
              </a:tblGrid>
              <a:tr h="1048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2795221" y="3060249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400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786837" y="5148481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851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71800" y="1980129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500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03648" y="3068960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200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26059" y="4077072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328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35696" y="5148481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651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6012160" y="1772816"/>
          <a:ext cx="872723" cy="419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2723"/>
              </a:tblGrid>
              <a:tr h="1048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4997139" y="3516784"/>
            <a:ext cx="934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654-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32179" y="3059374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297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35824" y="5164257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381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941355" y="351678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7371685" y="1772816"/>
          <a:ext cx="872723" cy="419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2723"/>
              </a:tblGrid>
              <a:tr h="1048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7434571" y="1980129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500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434571" y="4118482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143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49845" y="1964222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154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17279" y="3059373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357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38393" y="4085783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511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399862" y="5174296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273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50" grpId="0"/>
      <p:bldP spid="51" grpId="0"/>
      <p:bldP spid="52" grpId="0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154472" y="1412776"/>
            <a:ext cx="7416602" cy="1794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4000" dirty="0" smtClean="0">
                <a:solidFill>
                  <a:srgbClr val="FF3399"/>
                </a:solidFill>
                <a:latin typeface="+mn-ea"/>
                <a:ea typeface="+mn-ea"/>
              </a:rPr>
              <a:t>（易错题）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一个数减去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78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得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150,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这个数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08275" y="2504516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228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35718" y="881107"/>
            <a:ext cx="68405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</a:rPr>
              <a:t>（变式题）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填一填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</a:p>
        </p:txBody>
      </p:sp>
      <p:sp>
        <p:nvSpPr>
          <p:cNvPr id="31" name="矩形 30"/>
          <p:cNvSpPr/>
          <p:nvPr/>
        </p:nvSpPr>
        <p:spPr>
          <a:xfrm>
            <a:off x="179512" y="1673195"/>
            <a:ext cx="828002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根据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700+1200=1900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填数。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2087861" y="2828805"/>
            <a:ext cx="126000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1200</a:t>
            </a:r>
            <a:endParaRPr lang="zh-CN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7584" y="2859732"/>
            <a:ext cx="34900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1900-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)=700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779269" y="2857728"/>
            <a:ext cx="36968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1900-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)=1200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9636" y="3993302"/>
            <a:ext cx="828002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根据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500-125=375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填数。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69716" y="4890066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500-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)=125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92133" y="4869160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375+(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)=500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6183562" y="2854677"/>
            <a:ext cx="126000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00</a:t>
            </a:r>
            <a:endParaRPr lang="zh-CN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2157093" y="4870901"/>
            <a:ext cx="126000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375</a:t>
            </a:r>
            <a:endParaRPr lang="zh-CN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6192317" y="4797152"/>
            <a:ext cx="126000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125</a:t>
            </a:r>
            <a:endParaRPr lang="zh-CN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utoUpdateAnimBg="0"/>
      <p:bldP spid="38" grpId="0" autoUpdateAnimBg="0"/>
      <p:bldP spid="39" grpId="0" autoUpdateAnimBg="0"/>
      <p:bldP spid="4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179511" y="930721"/>
            <a:ext cx="7614251" cy="1430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3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3600" dirty="0" smtClean="0">
                <a:solidFill>
                  <a:srgbClr val="FF3399"/>
                </a:solidFill>
                <a:latin typeface="楷体_GB2312" pitchFamily="49" charset="-122"/>
              </a:rPr>
              <a:t>（</a:t>
            </a:r>
            <a:r>
              <a:rPr lang="zh-CN" altLang="en-US" sz="3600" dirty="0">
                <a:solidFill>
                  <a:srgbClr val="FF3399"/>
                </a:solidFill>
                <a:latin typeface="楷体_GB2312" pitchFamily="49" charset="-122"/>
              </a:rPr>
              <a:t>重点</a:t>
            </a:r>
            <a:r>
              <a:rPr lang="zh-CN" sz="3600" dirty="0" smtClean="0">
                <a:solidFill>
                  <a:srgbClr val="FF3399"/>
                </a:solidFill>
                <a:latin typeface="楷体_GB2312" pitchFamily="49" charset="-122"/>
              </a:rPr>
              <a:t>题）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最大的四位数比最小的五位数少多少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?</a:t>
            </a:r>
            <a:endParaRPr lang="zh-CN" sz="36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07704" y="3129425"/>
            <a:ext cx="39004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/>
              <a:t>10000-9999=</a:t>
            </a:r>
            <a:endParaRPr lang="zh-CN" altLang="en-US" sz="5400" dirty="0"/>
          </a:p>
        </p:txBody>
      </p:sp>
      <p:sp>
        <p:nvSpPr>
          <p:cNvPr id="16" name="矩形 15"/>
          <p:cNvSpPr/>
          <p:nvPr/>
        </p:nvSpPr>
        <p:spPr>
          <a:xfrm>
            <a:off x="5692460" y="3127318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/>
              <a:t>1</a:t>
            </a:r>
            <a:endParaRPr lang="zh-CN" altLang="en-US" sz="5400" dirty="0"/>
          </a:p>
        </p:txBody>
      </p:sp>
      <p:sp>
        <p:nvSpPr>
          <p:cNvPr id="12" name="矩形 11"/>
          <p:cNvSpPr/>
          <p:nvPr/>
        </p:nvSpPr>
        <p:spPr>
          <a:xfrm>
            <a:off x="179512" y="4305290"/>
            <a:ext cx="91919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/>
              <a:t>答：最大</a:t>
            </a:r>
            <a:r>
              <a:rPr lang="zh-CN" altLang="en-US" sz="4000" dirty="0"/>
              <a:t>的四位数比最小的五位数</a:t>
            </a:r>
            <a:r>
              <a:rPr lang="zh-CN" altLang="en-US" sz="4000" dirty="0" smtClean="0"/>
              <a:t>少</a:t>
            </a:r>
            <a:r>
              <a:rPr lang="en-US" altLang="zh-CN" sz="4000" dirty="0" smtClean="0"/>
              <a:t>1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77758" y="836712"/>
            <a:ext cx="7993062" cy="2455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600" dirty="0" smtClean="0">
                <a:solidFill>
                  <a:srgbClr val="000000"/>
                </a:solidFill>
                <a:latin typeface="+mn-ea"/>
                <a:ea typeface="+mn-ea"/>
              </a:rPr>
              <a:t>4.</a:t>
            </a:r>
            <a:r>
              <a:rPr lang="zh-CN" altLang="en-US" sz="3600" dirty="0" smtClean="0">
                <a:solidFill>
                  <a:srgbClr val="FF3399"/>
                </a:solidFill>
                <a:latin typeface="+mn-ea"/>
                <a:ea typeface="+mn-ea"/>
              </a:rPr>
              <a:t>（情景题）</a:t>
            </a:r>
            <a:r>
              <a:rPr lang="zh-CN" altLang="en-US" sz="3600" dirty="0">
                <a:solidFill>
                  <a:srgbClr val="000000"/>
                </a:solidFill>
                <a:latin typeface="+mn-ea"/>
                <a:ea typeface="+mn-ea"/>
              </a:rPr>
              <a:t>实验小学五年级一班有学生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</a:rPr>
              <a:t>65</a:t>
            </a:r>
            <a:r>
              <a:rPr lang="zh-CN" altLang="en-US" sz="3600" dirty="0">
                <a:solidFill>
                  <a:srgbClr val="000000"/>
                </a:solidFill>
                <a:latin typeface="+mn-ea"/>
                <a:ea typeface="+mn-ea"/>
              </a:rPr>
              <a:t>人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+mn-ea"/>
                <a:ea typeface="+mn-ea"/>
              </a:rPr>
              <a:t>参加歌咏比赛的有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</a:rPr>
              <a:t>47</a:t>
            </a:r>
            <a:r>
              <a:rPr lang="zh-CN" altLang="en-US" sz="3600" dirty="0">
                <a:solidFill>
                  <a:srgbClr val="000000"/>
                </a:solidFill>
                <a:latin typeface="+mn-ea"/>
                <a:ea typeface="+mn-ea"/>
              </a:rPr>
              <a:t>人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+mn-ea"/>
                <a:ea typeface="+mn-ea"/>
              </a:rPr>
              <a:t>还有多少人没有参加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endParaRPr lang="zh-CN" altLang="en-US" sz="36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8516" y="4760813"/>
            <a:ext cx="62646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 smtClean="0">
                <a:latin typeface="+mn-ea"/>
                <a:ea typeface="+mn-ea"/>
              </a:rPr>
              <a:t>答</a:t>
            </a:r>
            <a:r>
              <a:rPr lang="en-US" altLang="zh-CN" sz="4000" dirty="0">
                <a:latin typeface="+mn-ea"/>
                <a:ea typeface="+mn-ea"/>
              </a:rPr>
              <a:t>:</a:t>
            </a:r>
            <a:r>
              <a:rPr lang="zh-CN" altLang="zh-CN" sz="4000" dirty="0">
                <a:latin typeface="+mn-ea"/>
                <a:ea typeface="+mn-ea"/>
              </a:rPr>
              <a:t>还有</a:t>
            </a:r>
            <a:r>
              <a:rPr lang="en-US" altLang="zh-CN" sz="4000" dirty="0">
                <a:latin typeface="+mn-ea"/>
                <a:ea typeface="+mn-ea"/>
              </a:rPr>
              <a:t>18</a:t>
            </a:r>
            <a:r>
              <a:rPr lang="zh-CN" altLang="zh-CN" sz="4000" dirty="0">
                <a:latin typeface="+mn-ea"/>
                <a:ea typeface="+mn-ea"/>
              </a:rPr>
              <a:t>人没有参加。</a:t>
            </a:r>
          </a:p>
        </p:txBody>
      </p:sp>
      <p:sp>
        <p:nvSpPr>
          <p:cNvPr id="4" name="矩形 3"/>
          <p:cNvSpPr/>
          <p:nvPr/>
        </p:nvSpPr>
        <p:spPr>
          <a:xfrm>
            <a:off x="1979712" y="3456529"/>
            <a:ext cx="20505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+mn-ea"/>
                <a:ea typeface="+mn-ea"/>
              </a:rPr>
              <a:t>65-47=</a:t>
            </a:r>
            <a:endParaRPr lang="zh-CN" altLang="en-US" sz="4800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1920" y="3470908"/>
            <a:ext cx="20473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+mn-ea"/>
                <a:ea typeface="+mn-ea"/>
              </a:rPr>
              <a:t>18(</a:t>
            </a:r>
            <a:r>
              <a:rPr lang="zh-CN" altLang="zh-CN" sz="4800" dirty="0">
                <a:latin typeface="+mn-ea"/>
                <a:ea typeface="+mn-ea"/>
              </a:rPr>
              <a:t>人</a:t>
            </a:r>
            <a:r>
              <a:rPr lang="en-US" altLang="zh-CN" sz="4800" dirty="0">
                <a:latin typeface="+mn-ea"/>
                <a:ea typeface="+mn-ea"/>
              </a:rPr>
              <a:t>)</a:t>
            </a:r>
            <a:endParaRPr lang="zh-CN" altLang="en-US" sz="4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1835696" y="116249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天路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2771800" y="1170720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14"/>
          <p:cNvSpPr txBox="1"/>
          <p:nvPr/>
        </p:nvSpPr>
        <p:spPr>
          <a:xfrm>
            <a:off x="2781873" y="117895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3707904" y="118718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青藏铁路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3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7099"/>
            <a:ext cx="6986410" cy="41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0" grpId="0"/>
      <p:bldP spid="50" grpId="1"/>
      <p:bldP spid="5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4"/>
          <p:cNvSpPr txBox="1"/>
          <p:nvPr/>
        </p:nvSpPr>
        <p:spPr>
          <a:xfrm>
            <a:off x="107504" y="894792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你能根据图中的信息提出数学问题吗？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3" name="Picture 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525" b="49224"/>
          <a:stretch>
            <a:fillRect/>
          </a:stretch>
        </p:blipFill>
        <p:spPr bwMode="auto">
          <a:xfrm>
            <a:off x="179512" y="1628800"/>
            <a:ext cx="4562399" cy="4130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885927" y="1484784"/>
            <a:ext cx="39345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西宁到拉萨的铁路长多少千米？</a:t>
            </a:r>
          </a:p>
        </p:txBody>
      </p:sp>
      <p:sp>
        <p:nvSpPr>
          <p:cNvPr id="11" name="矩形 10"/>
          <p:cNvSpPr/>
          <p:nvPr/>
        </p:nvSpPr>
        <p:spPr>
          <a:xfrm>
            <a:off x="4885926" y="4336283"/>
            <a:ext cx="39345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西宁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到格尔木的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铁路长多少千米？</a:t>
            </a:r>
          </a:p>
        </p:txBody>
      </p:sp>
      <p:sp>
        <p:nvSpPr>
          <p:cNvPr id="12" name="矩形 11"/>
          <p:cNvSpPr/>
          <p:nvPr/>
        </p:nvSpPr>
        <p:spPr>
          <a:xfrm>
            <a:off x="4849952" y="2831081"/>
            <a:ext cx="39345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格尔木到拉萨的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铁路长多少千米？</a:t>
            </a:r>
          </a:p>
        </p:txBody>
      </p:sp>
      <p:sp>
        <p:nvSpPr>
          <p:cNvPr id="4" name="六角星 3"/>
          <p:cNvSpPr/>
          <p:nvPr/>
        </p:nvSpPr>
        <p:spPr>
          <a:xfrm>
            <a:off x="1043608" y="5759322"/>
            <a:ext cx="576064" cy="576064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1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六角星 14"/>
          <p:cNvSpPr/>
          <p:nvPr/>
        </p:nvSpPr>
        <p:spPr>
          <a:xfrm>
            <a:off x="2097833" y="5759322"/>
            <a:ext cx="576064" cy="576064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六角星 15"/>
          <p:cNvSpPr/>
          <p:nvPr/>
        </p:nvSpPr>
        <p:spPr>
          <a:xfrm>
            <a:off x="3238848" y="5760056"/>
            <a:ext cx="576064" cy="576064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3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2" grpId="0"/>
      <p:bldP spid="2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72454" y="908720"/>
            <a:ext cx="889203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）一列火车从西宁经过格尔木开往拉萨。西宁到格尔木的铁路长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814㎞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，格尔木到拉萨的铁路长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1142㎞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。西宁到拉萨的铁路长多少千米？</a:t>
            </a:r>
          </a:p>
        </p:txBody>
      </p:sp>
      <p:sp>
        <p:nvSpPr>
          <p:cNvPr id="9237" name="AutoShape 21"/>
          <p:cNvSpPr/>
          <p:nvPr/>
        </p:nvSpPr>
        <p:spPr bwMode="auto">
          <a:xfrm rot="5400000">
            <a:off x="2591321" y="2755204"/>
            <a:ext cx="144462" cy="1657350"/>
          </a:xfrm>
          <a:prstGeom prst="leftBrace">
            <a:avLst>
              <a:gd name="adj1" fmla="val 95605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38" name="AutoShape 22"/>
          <p:cNvSpPr/>
          <p:nvPr/>
        </p:nvSpPr>
        <p:spPr bwMode="auto">
          <a:xfrm rot="5400000">
            <a:off x="4787628" y="2216247"/>
            <a:ext cx="144462" cy="2735263"/>
          </a:xfrm>
          <a:prstGeom prst="leftBrace">
            <a:avLst>
              <a:gd name="adj1" fmla="val 157784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2268265" y="3079848"/>
            <a:ext cx="13668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814 ㎞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4355827" y="3079848"/>
            <a:ext cx="1512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1142 ㎞</a:t>
            </a:r>
          </a:p>
        </p:txBody>
      </p:sp>
      <p:grpSp>
        <p:nvGrpSpPr>
          <p:cNvPr id="4" name="Group 28"/>
          <p:cNvGrpSpPr/>
          <p:nvPr/>
        </p:nvGrpSpPr>
        <p:grpSpPr bwMode="auto">
          <a:xfrm>
            <a:off x="1331640" y="3727548"/>
            <a:ext cx="5472112" cy="739775"/>
            <a:chOff x="975" y="2069"/>
            <a:chExt cx="3447" cy="466"/>
          </a:xfrm>
        </p:grpSpPr>
        <p:sp>
          <p:nvSpPr>
            <p:cNvPr id="5135" name="Line 16"/>
            <p:cNvSpPr>
              <a:spLocks noChangeShapeType="1"/>
            </p:cNvSpPr>
            <p:nvPr/>
          </p:nvSpPr>
          <p:spPr bwMode="auto">
            <a:xfrm>
              <a:off x="1292" y="2205"/>
              <a:ext cx="276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5136" name="Group 20"/>
            <p:cNvGrpSpPr/>
            <p:nvPr/>
          </p:nvGrpSpPr>
          <p:grpSpPr bwMode="auto">
            <a:xfrm>
              <a:off x="1292" y="2069"/>
              <a:ext cx="2767" cy="136"/>
              <a:chOff x="1292" y="2069"/>
              <a:chExt cx="2767" cy="136"/>
            </a:xfrm>
          </p:grpSpPr>
          <p:sp>
            <p:nvSpPr>
              <p:cNvPr id="5140" name="Line 17"/>
              <p:cNvSpPr>
                <a:spLocks noChangeShapeType="1"/>
              </p:cNvSpPr>
              <p:nvPr/>
            </p:nvSpPr>
            <p:spPr bwMode="auto">
              <a:xfrm>
                <a:off x="1292" y="2069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5141" name="Line 18"/>
              <p:cNvSpPr>
                <a:spLocks noChangeShapeType="1"/>
              </p:cNvSpPr>
              <p:nvPr/>
            </p:nvSpPr>
            <p:spPr bwMode="auto">
              <a:xfrm>
                <a:off x="2336" y="2069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5142" name="Line 19"/>
              <p:cNvSpPr>
                <a:spLocks noChangeShapeType="1"/>
              </p:cNvSpPr>
              <p:nvPr/>
            </p:nvSpPr>
            <p:spPr bwMode="auto">
              <a:xfrm>
                <a:off x="4059" y="2069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5137" name="Text Box 25"/>
            <p:cNvSpPr txBox="1">
              <a:spLocks noChangeArrowheads="1"/>
            </p:cNvSpPr>
            <p:nvPr/>
          </p:nvSpPr>
          <p:spPr bwMode="auto">
            <a:xfrm>
              <a:off x="975" y="2160"/>
              <a:ext cx="6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西宁</a:t>
              </a:r>
            </a:p>
          </p:txBody>
        </p:sp>
        <p:sp>
          <p:nvSpPr>
            <p:cNvPr id="5138" name="Text Box 26"/>
            <p:cNvSpPr txBox="1">
              <a:spLocks noChangeArrowheads="1"/>
            </p:cNvSpPr>
            <p:nvPr/>
          </p:nvSpPr>
          <p:spPr bwMode="auto">
            <a:xfrm>
              <a:off x="3742" y="2160"/>
              <a:ext cx="6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拉萨</a:t>
              </a:r>
            </a:p>
          </p:txBody>
        </p:sp>
        <p:sp>
          <p:nvSpPr>
            <p:cNvPr id="5139" name="Text Box 27"/>
            <p:cNvSpPr txBox="1">
              <a:spLocks noChangeArrowheads="1"/>
            </p:cNvSpPr>
            <p:nvPr/>
          </p:nvSpPr>
          <p:spPr bwMode="auto">
            <a:xfrm>
              <a:off x="2018" y="2205"/>
              <a:ext cx="10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格尔木</a:t>
              </a:r>
            </a:p>
          </p:txBody>
        </p:sp>
      </p:grpSp>
      <p:sp>
        <p:nvSpPr>
          <p:cNvPr id="9245" name="Text Box 29" descr="羊皮纸"/>
          <p:cNvSpPr txBox="1">
            <a:spLocks noChangeArrowheads="1"/>
          </p:cNvSpPr>
          <p:nvPr/>
        </p:nvSpPr>
        <p:spPr bwMode="auto">
          <a:xfrm>
            <a:off x="1762645" y="4775232"/>
            <a:ext cx="57610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814</a:t>
            </a:r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1142</a:t>
            </a:r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1956</a:t>
            </a:r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（㎞）</a:t>
            </a: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935832" y="405606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  <p:sp>
        <p:nvSpPr>
          <p:cNvPr id="31" name="Text Box 29" descr="羊皮纸"/>
          <p:cNvSpPr txBox="1">
            <a:spLocks noChangeArrowheads="1"/>
          </p:cNvSpPr>
          <p:nvPr/>
        </p:nvSpPr>
        <p:spPr bwMode="auto">
          <a:xfrm>
            <a:off x="1626120" y="5508521"/>
            <a:ext cx="72289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答：西宁到拉萨的铁路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1956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千米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autoUpdateAnimBg="0"/>
      <p:bldP spid="9237" grpId="0" animBg="1"/>
      <p:bldP spid="9238" grpId="0" animBg="1"/>
      <p:bldP spid="9239" grpId="0"/>
      <p:bldP spid="9240" grpId="0"/>
      <p:bldP spid="9245" grpId="0" autoUpdateAnimBg="0"/>
      <p:bldP spid="3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340532" y="2228210"/>
            <a:ext cx="1167571" cy="5402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699792" y="2204864"/>
            <a:ext cx="1102619" cy="5402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80317" y="2240648"/>
            <a:ext cx="1009032" cy="5402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0" name="AutoShape 13"/>
          <p:cNvSpPr/>
          <p:nvPr/>
        </p:nvSpPr>
        <p:spPr bwMode="auto">
          <a:xfrm rot="5400000">
            <a:off x="2108993" y="514239"/>
            <a:ext cx="144462" cy="1657350"/>
          </a:xfrm>
          <a:prstGeom prst="leftBrace">
            <a:avLst>
              <a:gd name="adj1" fmla="val 95605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1" name="AutoShape 14"/>
          <p:cNvSpPr/>
          <p:nvPr/>
        </p:nvSpPr>
        <p:spPr bwMode="auto">
          <a:xfrm rot="5400000">
            <a:off x="4305300" y="-24718"/>
            <a:ext cx="144462" cy="2735263"/>
          </a:xfrm>
          <a:prstGeom prst="leftBrace">
            <a:avLst>
              <a:gd name="adj1" fmla="val 157784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2" name="Text Box 15"/>
          <p:cNvSpPr txBox="1">
            <a:spLocks noChangeArrowheads="1"/>
          </p:cNvSpPr>
          <p:nvPr/>
        </p:nvSpPr>
        <p:spPr bwMode="auto">
          <a:xfrm>
            <a:off x="1785937" y="838883"/>
            <a:ext cx="1079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814㎞</a:t>
            </a:r>
          </a:p>
        </p:txBody>
      </p:sp>
      <p:sp>
        <p:nvSpPr>
          <p:cNvPr id="6153" name="Text Box 16"/>
          <p:cNvSpPr txBox="1">
            <a:spLocks noChangeArrowheads="1"/>
          </p:cNvSpPr>
          <p:nvPr/>
        </p:nvSpPr>
        <p:spPr bwMode="auto">
          <a:xfrm>
            <a:off x="3873499" y="838883"/>
            <a:ext cx="1512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/>
              <a:t>1142㎞</a:t>
            </a:r>
          </a:p>
        </p:txBody>
      </p:sp>
      <p:grpSp>
        <p:nvGrpSpPr>
          <p:cNvPr id="6154" name="Group 17"/>
          <p:cNvGrpSpPr/>
          <p:nvPr/>
        </p:nvGrpSpPr>
        <p:grpSpPr bwMode="auto">
          <a:xfrm>
            <a:off x="849312" y="1486583"/>
            <a:ext cx="5472112" cy="673100"/>
            <a:chOff x="975" y="2069"/>
            <a:chExt cx="3447" cy="424"/>
          </a:xfrm>
        </p:grpSpPr>
        <p:sp>
          <p:nvSpPr>
            <p:cNvPr id="6161" name="Line 18"/>
            <p:cNvSpPr>
              <a:spLocks noChangeShapeType="1"/>
            </p:cNvSpPr>
            <p:nvPr/>
          </p:nvSpPr>
          <p:spPr bwMode="auto">
            <a:xfrm>
              <a:off x="1292" y="2205"/>
              <a:ext cx="276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62" name="Group 19"/>
            <p:cNvGrpSpPr/>
            <p:nvPr/>
          </p:nvGrpSpPr>
          <p:grpSpPr bwMode="auto">
            <a:xfrm>
              <a:off x="1292" y="2069"/>
              <a:ext cx="2767" cy="136"/>
              <a:chOff x="1292" y="2069"/>
              <a:chExt cx="2767" cy="136"/>
            </a:xfrm>
          </p:grpSpPr>
          <p:sp>
            <p:nvSpPr>
              <p:cNvPr id="6166" name="Line 20"/>
              <p:cNvSpPr>
                <a:spLocks noChangeShapeType="1"/>
              </p:cNvSpPr>
              <p:nvPr/>
            </p:nvSpPr>
            <p:spPr bwMode="auto">
              <a:xfrm>
                <a:off x="1292" y="2069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7" name="Line 21"/>
              <p:cNvSpPr>
                <a:spLocks noChangeShapeType="1"/>
              </p:cNvSpPr>
              <p:nvPr/>
            </p:nvSpPr>
            <p:spPr bwMode="auto">
              <a:xfrm>
                <a:off x="2336" y="2069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8" name="Line 22"/>
              <p:cNvSpPr>
                <a:spLocks noChangeShapeType="1"/>
              </p:cNvSpPr>
              <p:nvPr/>
            </p:nvSpPr>
            <p:spPr bwMode="auto">
              <a:xfrm>
                <a:off x="4059" y="2069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63" name="Text Box 23"/>
            <p:cNvSpPr txBox="1">
              <a:spLocks noChangeArrowheads="1"/>
            </p:cNvSpPr>
            <p:nvPr/>
          </p:nvSpPr>
          <p:spPr bwMode="auto">
            <a:xfrm>
              <a:off x="975" y="2160"/>
              <a:ext cx="6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/>
                <a:t>西宁</a:t>
              </a:r>
            </a:p>
          </p:txBody>
        </p:sp>
        <p:sp>
          <p:nvSpPr>
            <p:cNvPr id="6164" name="Text Box 24"/>
            <p:cNvSpPr txBox="1">
              <a:spLocks noChangeArrowheads="1"/>
            </p:cNvSpPr>
            <p:nvPr/>
          </p:nvSpPr>
          <p:spPr bwMode="auto">
            <a:xfrm>
              <a:off x="3742" y="2160"/>
              <a:ext cx="6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/>
                <a:t>拉萨</a:t>
              </a:r>
            </a:p>
          </p:txBody>
        </p:sp>
        <p:sp>
          <p:nvSpPr>
            <p:cNvPr id="6165" name="Text Box 25"/>
            <p:cNvSpPr txBox="1">
              <a:spLocks noChangeArrowheads="1"/>
            </p:cNvSpPr>
            <p:nvPr/>
          </p:nvSpPr>
          <p:spPr bwMode="auto">
            <a:xfrm>
              <a:off x="2018" y="2205"/>
              <a:ext cx="104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/>
                <a:t>格尔木</a:t>
              </a:r>
            </a:p>
          </p:txBody>
        </p:sp>
      </p:grpSp>
      <p:sp>
        <p:nvSpPr>
          <p:cNvPr id="6155" name="Text Box 26" descr="羊皮纸"/>
          <p:cNvSpPr txBox="1">
            <a:spLocks noChangeArrowheads="1"/>
          </p:cNvSpPr>
          <p:nvPr/>
        </p:nvSpPr>
        <p:spPr bwMode="auto">
          <a:xfrm>
            <a:off x="1259632" y="2132856"/>
            <a:ext cx="57610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Arial" panose="020B0604020202020204" pitchFamily="34" charset="0"/>
              </a:rPr>
              <a:t>814</a:t>
            </a:r>
            <a:r>
              <a:rPr lang="zh-CN" altLang="en-US" sz="4000" b="1" dirty="0">
                <a:latin typeface="Arial" panose="020B0604020202020204" pitchFamily="34" charset="0"/>
              </a:rPr>
              <a:t>＋</a:t>
            </a:r>
            <a:r>
              <a:rPr lang="en-US" altLang="zh-CN" sz="4000" b="1" dirty="0">
                <a:latin typeface="Arial" panose="020B0604020202020204" pitchFamily="34" charset="0"/>
              </a:rPr>
              <a:t>1142</a:t>
            </a:r>
            <a:r>
              <a:rPr lang="zh-CN" altLang="en-US" sz="4000" b="1" dirty="0">
                <a:latin typeface="Arial" panose="020B0604020202020204" pitchFamily="34" charset="0"/>
              </a:rPr>
              <a:t>＝</a:t>
            </a:r>
            <a:r>
              <a:rPr lang="en-US" altLang="zh-CN" sz="4000" b="1" dirty="0">
                <a:latin typeface="Arial" panose="020B0604020202020204" pitchFamily="34" charset="0"/>
              </a:rPr>
              <a:t>1956</a:t>
            </a:r>
            <a:r>
              <a:rPr lang="zh-CN" altLang="en-US" sz="4000" b="1" dirty="0">
                <a:latin typeface="Arial" panose="020B0604020202020204" pitchFamily="34" charset="0"/>
              </a:rPr>
              <a:t>（㎞）</a:t>
            </a:r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1592730" y="4431890"/>
            <a:ext cx="5111750" cy="6413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相加的两个数叫做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加数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1292" name="Text Box 28"/>
          <p:cNvSpPr txBox="1">
            <a:spLocks noChangeArrowheads="1"/>
          </p:cNvSpPr>
          <p:nvPr/>
        </p:nvSpPr>
        <p:spPr bwMode="auto">
          <a:xfrm>
            <a:off x="1590392" y="5362097"/>
            <a:ext cx="5111750" cy="6413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加得的数叫做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1293" name="Text Box 29"/>
          <p:cNvSpPr txBox="1">
            <a:spLocks noChangeArrowheads="1"/>
          </p:cNvSpPr>
          <p:nvPr/>
        </p:nvSpPr>
        <p:spPr bwMode="auto">
          <a:xfrm>
            <a:off x="1187624" y="2685676"/>
            <a:ext cx="1101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folHlink"/>
                </a:solidFill>
                <a:latin typeface="Arial" panose="020B0604020202020204" pitchFamily="34" charset="0"/>
              </a:rPr>
              <a:t>加数</a:t>
            </a:r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2699792" y="2685676"/>
            <a:ext cx="1101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folHlink"/>
                </a:solidFill>
                <a:latin typeface="Arial" panose="020B0604020202020204" pitchFamily="34" charset="0"/>
              </a:rPr>
              <a:t>加数</a:t>
            </a:r>
          </a:p>
        </p:txBody>
      </p:sp>
      <p:sp>
        <p:nvSpPr>
          <p:cNvPr id="11295" name="Text Box 31"/>
          <p:cNvSpPr txBox="1">
            <a:spLocks noChangeArrowheads="1"/>
          </p:cNvSpPr>
          <p:nvPr/>
        </p:nvSpPr>
        <p:spPr bwMode="auto">
          <a:xfrm>
            <a:off x="4643612" y="2699963"/>
            <a:ext cx="6429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folHlink"/>
                </a:solidFill>
                <a:latin typeface="Arial" panose="020B0604020202020204" pitchFamily="34" charset="0"/>
              </a:rPr>
              <a:t>和</a:t>
            </a:r>
          </a:p>
        </p:txBody>
      </p:sp>
      <p:pic>
        <p:nvPicPr>
          <p:cNvPr id="28" name="Picture 15" descr="台湾卡通矢量图 - 人物篇 - 儿童小孩1 - 儿童向量图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78" y="2815614"/>
            <a:ext cx="1063625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Group 30"/>
          <p:cNvGrpSpPr/>
          <p:nvPr/>
        </p:nvGrpSpPr>
        <p:grpSpPr bwMode="auto">
          <a:xfrm>
            <a:off x="1340557" y="3542926"/>
            <a:ext cx="7517566" cy="652463"/>
            <a:chOff x="1020" y="3249"/>
            <a:chExt cx="4997" cy="411"/>
          </a:xfrm>
          <a:solidFill>
            <a:srgbClr val="FFFF00"/>
          </a:solidFill>
        </p:grpSpPr>
        <p:sp>
          <p:nvSpPr>
            <p:cNvPr id="30" name="AutoShape 13"/>
            <p:cNvSpPr>
              <a:spLocks noChangeArrowheads="1"/>
            </p:cNvSpPr>
            <p:nvPr/>
          </p:nvSpPr>
          <p:spPr bwMode="auto">
            <a:xfrm>
              <a:off x="1020" y="3249"/>
              <a:ext cx="4445" cy="384"/>
            </a:xfrm>
            <a:prstGeom prst="wedgeRoundRectCallout">
              <a:avLst>
                <a:gd name="adj1" fmla="val -52611"/>
                <a:gd name="adj2" fmla="val -30468"/>
                <a:gd name="adj3" fmla="val 16667"/>
              </a:avLst>
            </a:prstGeom>
            <a:grpFill/>
            <a:ln w="9525">
              <a:solidFill>
                <a:srgbClr val="CC99FF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b="1">
                <a:latin typeface="Arial" panose="020B0604020202020204" pitchFamily="34" charset="0"/>
              </a:endParaRPr>
            </a:p>
          </p:txBody>
        </p:sp>
        <p:sp>
          <p:nvSpPr>
            <p:cNvPr id="31" name="Text Box 14"/>
            <p:cNvSpPr txBox="1">
              <a:spLocks noChangeArrowheads="1"/>
            </p:cNvSpPr>
            <p:nvPr/>
          </p:nvSpPr>
          <p:spPr bwMode="auto">
            <a:xfrm>
              <a:off x="1031" y="3253"/>
              <a:ext cx="4986" cy="4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把两个数合并成一个数的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运算</a:t>
              </a:r>
              <a:r>
                <a:rPr lang="en-US" altLang="zh-CN" sz="3200" b="1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叫做</a:t>
              </a:r>
              <a:r>
                <a:rPr lang="zh-CN" altLang="en-US" sz="32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加法</a:t>
              </a:r>
              <a:r>
                <a:rPr lang="zh-CN" altLang="en-US" sz="3600" b="1" dirty="0">
                  <a:latin typeface="华文楷体" pitchFamily="2" charset="-122"/>
                  <a:ea typeface="华文楷体" pitchFamily="2" charset="-122"/>
                </a:rPr>
                <a:t>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3" grpId="0" animBg="1"/>
      <p:bldP spid="2" grpId="0" animBg="1"/>
      <p:bldP spid="11291" grpId="0" animBg="1" autoUpdateAnimBg="0"/>
      <p:bldP spid="11292" grpId="0" animBg="1" autoUpdateAnimBg="0"/>
      <p:bldP spid="11293" grpId="0"/>
      <p:bldP spid="11294" grpId="0"/>
      <p:bldP spid="112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0" y="779220"/>
            <a:ext cx="90364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）西宁到拉萨的铁路全长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1956㎞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，其中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西宁到格尔木长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814 ㎞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。格尔木到拉萨的铁路长多千米？</a:t>
            </a:r>
          </a:p>
        </p:txBody>
      </p:sp>
      <p:sp>
        <p:nvSpPr>
          <p:cNvPr id="12301" name="AutoShape 13"/>
          <p:cNvSpPr/>
          <p:nvPr/>
        </p:nvSpPr>
        <p:spPr bwMode="auto">
          <a:xfrm rot="5400000">
            <a:off x="2591321" y="2186756"/>
            <a:ext cx="144462" cy="1657350"/>
          </a:xfrm>
          <a:prstGeom prst="leftBrace">
            <a:avLst>
              <a:gd name="adj1" fmla="val 95605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02" name="AutoShape 14"/>
          <p:cNvSpPr/>
          <p:nvPr/>
        </p:nvSpPr>
        <p:spPr bwMode="auto">
          <a:xfrm rot="5400000">
            <a:off x="4787627" y="1623987"/>
            <a:ext cx="144463" cy="2735263"/>
          </a:xfrm>
          <a:prstGeom prst="leftBrace">
            <a:avLst>
              <a:gd name="adj1" fmla="val 157783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2268265" y="2511400"/>
            <a:ext cx="1439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814 ㎞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4355827" y="2511400"/>
            <a:ext cx="1512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？㎞</a:t>
            </a:r>
          </a:p>
        </p:txBody>
      </p:sp>
      <p:grpSp>
        <p:nvGrpSpPr>
          <p:cNvPr id="2" name="Group 17"/>
          <p:cNvGrpSpPr/>
          <p:nvPr/>
        </p:nvGrpSpPr>
        <p:grpSpPr bwMode="auto">
          <a:xfrm>
            <a:off x="1331640" y="3159104"/>
            <a:ext cx="5472112" cy="739776"/>
            <a:chOff x="975" y="2069"/>
            <a:chExt cx="3447" cy="466"/>
          </a:xfrm>
        </p:grpSpPr>
        <p:sp>
          <p:nvSpPr>
            <p:cNvPr id="7182" name="Line 18"/>
            <p:cNvSpPr>
              <a:spLocks noChangeShapeType="1"/>
            </p:cNvSpPr>
            <p:nvPr/>
          </p:nvSpPr>
          <p:spPr bwMode="auto">
            <a:xfrm>
              <a:off x="1292" y="2205"/>
              <a:ext cx="276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7183" name="Group 19"/>
            <p:cNvGrpSpPr/>
            <p:nvPr/>
          </p:nvGrpSpPr>
          <p:grpSpPr bwMode="auto">
            <a:xfrm>
              <a:off x="1292" y="2069"/>
              <a:ext cx="2767" cy="136"/>
              <a:chOff x="1292" y="2069"/>
              <a:chExt cx="2767" cy="136"/>
            </a:xfrm>
          </p:grpSpPr>
          <p:sp>
            <p:nvSpPr>
              <p:cNvPr id="7187" name="Line 20"/>
              <p:cNvSpPr>
                <a:spLocks noChangeShapeType="1"/>
              </p:cNvSpPr>
              <p:nvPr/>
            </p:nvSpPr>
            <p:spPr bwMode="auto">
              <a:xfrm>
                <a:off x="1292" y="2069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7188" name="Line 21"/>
              <p:cNvSpPr>
                <a:spLocks noChangeShapeType="1"/>
              </p:cNvSpPr>
              <p:nvPr/>
            </p:nvSpPr>
            <p:spPr bwMode="auto">
              <a:xfrm>
                <a:off x="2336" y="2069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7189" name="Line 22"/>
              <p:cNvSpPr>
                <a:spLocks noChangeShapeType="1"/>
              </p:cNvSpPr>
              <p:nvPr/>
            </p:nvSpPr>
            <p:spPr bwMode="auto">
              <a:xfrm>
                <a:off x="4059" y="2069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7184" name="Text Box 23"/>
            <p:cNvSpPr txBox="1">
              <a:spLocks noChangeArrowheads="1"/>
            </p:cNvSpPr>
            <p:nvPr/>
          </p:nvSpPr>
          <p:spPr bwMode="auto">
            <a:xfrm>
              <a:off x="975" y="2160"/>
              <a:ext cx="6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西宁</a:t>
              </a:r>
            </a:p>
          </p:txBody>
        </p:sp>
        <p:sp>
          <p:nvSpPr>
            <p:cNvPr id="7185" name="Text Box 24"/>
            <p:cNvSpPr txBox="1">
              <a:spLocks noChangeArrowheads="1"/>
            </p:cNvSpPr>
            <p:nvPr/>
          </p:nvSpPr>
          <p:spPr bwMode="auto">
            <a:xfrm>
              <a:off x="3742" y="2160"/>
              <a:ext cx="6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拉萨</a:t>
              </a:r>
            </a:p>
          </p:txBody>
        </p:sp>
        <p:sp>
          <p:nvSpPr>
            <p:cNvPr id="7186" name="Text Box 25"/>
            <p:cNvSpPr txBox="1">
              <a:spLocks noChangeArrowheads="1"/>
            </p:cNvSpPr>
            <p:nvPr/>
          </p:nvSpPr>
          <p:spPr bwMode="auto">
            <a:xfrm>
              <a:off x="2018" y="2205"/>
              <a:ext cx="10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格尔木</a:t>
              </a:r>
            </a:p>
          </p:txBody>
        </p:sp>
      </p:grpSp>
      <p:sp>
        <p:nvSpPr>
          <p:cNvPr id="12314" name="Text Box 26" descr="羊皮纸"/>
          <p:cNvSpPr txBox="1">
            <a:spLocks noChangeArrowheads="1"/>
          </p:cNvSpPr>
          <p:nvPr/>
        </p:nvSpPr>
        <p:spPr bwMode="auto">
          <a:xfrm>
            <a:off x="1475308" y="4593545"/>
            <a:ext cx="57610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1956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814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1142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（㎞）</a:t>
            </a:r>
          </a:p>
        </p:txBody>
      </p:sp>
      <p:sp>
        <p:nvSpPr>
          <p:cNvPr id="12315" name="AutoShape 27"/>
          <p:cNvSpPr/>
          <p:nvPr/>
        </p:nvSpPr>
        <p:spPr bwMode="auto">
          <a:xfrm rot="-5400000">
            <a:off x="3743052" y="1611287"/>
            <a:ext cx="504825" cy="4321175"/>
          </a:xfrm>
          <a:prstGeom prst="leftBrace">
            <a:avLst>
              <a:gd name="adj1" fmla="val 71331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3563665" y="4070325"/>
            <a:ext cx="1655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1956 ㎞</a:t>
            </a:r>
          </a:p>
        </p:txBody>
      </p:sp>
      <p:sp>
        <p:nvSpPr>
          <p:cNvPr id="25" name="Text Box 29" descr="羊皮纸"/>
          <p:cNvSpPr txBox="1">
            <a:spLocks noChangeArrowheads="1"/>
          </p:cNvSpPr>
          <p:nvPr/>
        </p:nvSpPr>
        <p:spPr bwMode="auto">
          <a:xfrm>
            <a:off x="1626120" y="5443187"/>
            <a:ext cx="72289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：格尔木到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拉萨的铁路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1142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千米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/>
      <p:bldP spid="12301" grpId="0" animBg="1"/>
      <p:bldP spid="12302" grpId="0" animBg="1"/>
      <p:bldP spid="12303" grpId="0"/>
      <p:bldP spid="12304" grpId="0"/>
      <p:bldP spid="12314" grpId="0" autoUpdateAnimBg="0"/>
      <p:bldP spid="12315" grpId="0" animBg="1"/>
      <p:bldP spid="12316" grpId="0"/>
      <p:bldP spid="2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0" y="764704"/>
            <a:ext cx="90364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）西宁到拉萨的铁路全长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1956㎞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，其中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格尔木到拉萨长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1142㎞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。西宁到格尔木的铁路长多千米？</a:t>
            </a:r>
          </a:p>
        </p:txBody>
      </p:sp>
      <p:sp>
        <p:nvSpPr>
          <p:cNvPr id="13319" name="AutoShape 7"/>
          <p:cNvSpPr/>
          <p:nvPr/>
        </p:nvSpPr>
        <p:spPr bwMode="auto">
          <a:xfrm rot="5400000">
            <a:off x="2807494" y="1970732"/>
            <a:ext cx="144462" cy="1657350"/>
          </a:xfrm>
          <a:prstGeom prst="leftBrace">
            <a:avLst>
              <a:gd name="adj1" fmla="val 95605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0" name="AutoShape 8"/>
          <p:cNvSpPr/>
          <p:nvPr/>
        </p:nvSpPr>
        <p:spPr bwMode="auto">
          <a:xfrm rot="5400000">
            <a:off x="5003800" y="1407963"/>
            <a:ext cx="144463" cy="2735263"/>
          </a:xfrm>
          <a:prstGeom prst="leftBrace">
            <a:avLst>
              <a:gd name="adj1" fmla="val 157783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2484438" y="2295376"/>
            <a:ext cx="1079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？㎞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4211960" y="2295376"/>
            <a:ext cx="1765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1142㎞</a:t>
            </a: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1547813" y="2943080"/>
            <a:ext cx="5472112" cy="739776"/>
            <a:chOff x="975" y="2069"/>
            <a:chExt cx="3447" cy="466"/>
          </a:xfrm>
        </p:grpSpPr>
        <p:sp>
          <p:nvSpPr>
            <p:cNvPr id="8206" name="Line 12"/>
            <p:cNvSpPr>
              <a:spLocks noChangeShapeType="1"/>
            </p:cNvSpPr>
            <p:nvPr/>
          </p:nvSpPr>
          <p:spPr bwMode="auto">
            <a:xfrm>
              <a:off x="1292" y="2205"/>
              <a:ext cx="276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8207" name="Group 13"/>
            <p:cNvGrpSpPr/>
            <p:nvPr/>
          </p:nvGrpSpPr>
          <p:grpSpPr bwMode="auto">
            <a:xfrm>
              <a:off x="1292" y="2069"/>
              <a:ext cx="2767" cy="136"/>
              <a:chOff x="1292" y="2069"/>
              <a:chExt cx="2767" cy="136"/>
            </a:xfrm>
          </p:grpSpPr>
          <p:sp>
            <p:nvSpPr>
              <p:cNvPr id="8211" name="Line 14"/>
              <p:cNvSpPr>
                <a:spLocks noChangeShapeType="1"/>
              </p:cNvSpPr>
              <p:nvPr/>
            </p:nvSpPr>
            <p:spPr bwMode="auto">
              <a:xfrm>
                <a:off x="1292" y="2069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12" name="Line 15"/>
              <p:cNvSpPr>
                <a:spLocks noChangeShapeType="1"/>
              </p:cNvSpPr>
              <p:nvPr/>
            </p:nvSpPr>
            <p:spPr bwMode="auto">
              <a:xfrm>
                <a:off x="2336" y="2069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213" name="Line 16"/>
              <p:cNvSpPr>
                <a:spLocks noChangeShapeType="1"/>
              </p:cNvSpPr>
              <p:nvPr/>
            </p:nvSpPr>
            <p:spPr bwMode="auto">
              <a:xfrm>
                <a:off x="4059" y="2069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8208" name="Text Box 17"/>
            <p:cNvSpPr txBox="1">
              <a:spLocks noChangeArrowheads="1"/>
            </p:cNvSpPr>
            <p:nvPr/>
          </p:nvSpPr>
          <p:spPr bwMode="auto">
            <a:xfrm>
              <a:off x="975" y="2160"/>
              <a:ext cx="6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西宁</a:t>
              </a:r>
            </a:p>
          </p:txBody>
        </p:sp>
        <p:sp>
          <p:nvSpPr>
            <p:cNvPr id="8209" name="Text Box 18"/>
            <p:cNvSpPr txBox="1">
              <a:spLocks noChangeArrowheads="1"/>
            </p:cNvSpPr>
            <p:nvPr/>
          </p:nvSpPr>
          <p:spPr bwMode="auto">
            <a:xfrm>
              <a:off x="3742" y="2160"/>
              <a:ext cx="6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拉萨</a:t>
              </a:r>
            </a:p>
          </p:txBody>
        </p:sp>
        <p:sp>
          <p:nvSpPr>
            <p:cNvPr id="8210" name="Text Box 19"/>
            <p:cNvSpPr txBox="1">
              <a:spLocks noChangeArrowheads="1"/>
            </p:cNvSpPr>
            <p:nvPr/>
          </p:nvSpPr>
          <p:spPr bwMode="auto">
            <a:xfrm>
              <a:off x="2018" y="2205"/>
              <a:ext cx="104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格尔木</a:t>
              </a:r>
            </a:p>
          </p:txBody>
        </p:sp>
      </p:grpSp>
      <p:sp>
        <p:nvSpPr>
          <p:cNvPr id="13332" name="Text Box 20" descr="羊皮纸"/>
          <p:cNvSpPr txBox="1">
            <a:spLocks noChangeArrowheads="1"/>
          </p:cNvSpPr>
          <p:nvPr/>
        </p:nvSpPr>
        <p:spPr bwMode="auto">
          <a:xfrm>
            <a:off x="1978818" y="4452054"/>
            <a:ext cx="57610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1956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1142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814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（㎞）</a:t>
            </a:r>
          </a:p>
        </p:txBody>
      </p:sp>
      <p:sp>
        <p:nvSpPr>
          <p:cNvPr id="13333" name="AutoShape 21"/>
          <p:cNvSpPr/>
          <p:nvPr/>
        </p:nvSpPr>
        <p:spPr bwMode="auto">
          <a:xfrm rot="-5400000">
            <a:off x="3959225" y="1395263"/>
            <a:ext cx="504825" cy="4321175"/>
          </a:xfrm>
          <a:prstGeom prst="leftBrace">
            <a:avLst>
              <a:gd name="adj1" fmla="val 71331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3779838" y="3854301"/>
            <a:ext cx="1655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1956㎞</a:t>
            </a:r>
          </a:p>
        </p:txBody>
      </p:sp>
      <p:sp>
        <p:nvSpPr>
          <p:cNvPr id="25" name="Text Box 29" descr="羊皮纸"/>
          <p:cNvSpPr txBox="1">
            <a:spLocks noChangeArrowheads="1"/>
          </p:cNvSpPr>
          <p:nvPr/>
        </p:nvSpPr>
        <p:spPr bwMode="auto">
          <a:xfrm>
            <a:off x="1626120" y="5302212"/>
            <a:ext cx="72289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答：西宁到格尔木的铁路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814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千米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utoUpdateAnimBg="0"/>
      <p:bldP spid="13319" grpId="0" animBg="1"/>
      <p:bldP spid="13320" grpId="0" animBg="1"/>
      <p:bldP spid="13321" grpId="0"/>
      <p:bldP spid="13322" grpId="0"/>
      <p:bldP spid="13332" grpId="0" autoUpdateAnimBg="0"/>
      <p:bldP spid="13333" grpId="0" animBg="1"/>
      <p:bldP spid="13334" grpId="0"/>
      <p:bldP spid="2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4365043" y="1613877"/>
            <a:ext cx="961988" cy="5402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764074" y="1590531"/>
            <a:ext cx="1106461" cy="5402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115616" y="1626315"/>
            <a:ext cx="1144402" cy="5402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167186" y="719258"/>
            <a:ext cx="1167571" cy="5402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771800" y="695912"/>
            <a:ext cx="857265" cy="5402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23342" y="731696"/>
            <a:ext cx="1144402" cy="5402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835696" y="5724545"/>
            <a:ext cx="5879576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求得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的另一个加数叫做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差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9222" name="Text Box 20" descr="羊皮纸"/>
          <p:cNvSpPr txBox="1">
            <a:spLocks noChangeArrowheads="1"/>
          </p:cNvSpPr>
          <p:nvPr/>
        </p:nvSpPr>
        <p:spPr bwMode="auto">
          <a:xfrm>
            <a:off x="1043608" y="1518622"/>
            <a:ext cx="57610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Arial" panose="020B0604020202020204" pitchFamily="34" charset="0"/>
              </a:rPr>
              <a:t>1956</a:t>
            </a:r>
            <a:r>
              <a:rPr lang="zh-CN" altLang="en-US" sz="4000" b="1" dirty="0">
                <a:latin typeface="Arial" panose="020B0604020202020204" pitchFamily="34" charset="0"/>
              </a:rPr>
              <a:t>－</a:t>
            </a:r>
            <a:r>
              <a:rPr lang="en-US" altLang="zh-CN" sz="4000" b="1" dirty="0">
                <a:latin typeface="Arial" panose="020B0604020202020204" pitchFamily="34" charset="0"/>
              </a:rPr>
              <a:t>1142</a:t>
            </a:r>
            <a:r>
              <a:rPr lang="zh-CN" altLang="en-US" sz="4000" b="1" dirty="0">
                <a:latin typeface="Arial" panose="020B0604020202020204" pitchFamily="34" charset="0"/>
              </a:rPr>
              <a:t>＝</a:t>
            </a:r>
            <a:r>
              <a:rPr lang="en-US" altLang="zh-CN" sz="4000" b="1" dirty="0">
                <a:latin typeface="Arial" panose="020B0604020202020204" pitchFamily="34" charset="0"/>
              </a:rPr>
              <a:t>814</a:t>
            </a:r>
            <a:r>
              <a:rPr lang="zh-CN" altLang="en-US" sz="4000" b="1" dirty="0">
                <a:latin typeface="Arial" panose="020B0604020202020204" pitchFamily="34" charset="0"/>
              </a:rPr>
              <a:t>（㎞）</a:t>
            </a:r>
          </a:p>
        </p:txBody>
      </p:sp>
      <p:sp>
        <p:nvSpPr>
          <p:cNvPr id="9223" name="Text Box 23" descr="羊皮纸"/>
          <p:cNvSpPr txBox="1">
            <a:spLocks noChangeArrowheads="1"/>
          </p:cNvSpPr>
          <p:nvPr/>
        </p:nvSpPr>
        <p:spPr bwMode="auto">
          <a:xfrm>
            <a:off x="1043608" y="655022"/>
            <a:ext cx="57610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Arial" panose="020B0604020202020204" pitchFamily="34" charset="0"/>
              </a:rPr>
              <a:t>1956</a:t>
            </a:r>
            <a:r>
              <a:rPr lang="zh-CN" altLang="en-US" sz="4000" b="1" dirty="0">
                <a:latin typeface="Arial" panose="020B0604020202020204" pitchFamily="34" charset="0"/>
              </a:rPr>
              <a:t>－</a:t>
            </a:r>
            <a:r>
              <a:rPr lang="en-US" altLang="zh-CN" sz="4000" b="1" dirty="0">
                <a:latin typeface="Arial" panose="020B0604020202020204" pitchFamily="34" charset="0"/>
              </a:rPr>
              <a:t>814</a:t>
            </a:r>
            <a:r>
              <a:rPr lang="zh-CN" altLang="en-US" sz="4000" b="1" dirty="0">
                <a:latin typeface="Arial" panose="020B0604020202020204" pitchFamily="34" charset="0"/>
              </a:rPr>
              <a:t>＝</a:t>
            </a:r>
            <a:r>
              <a:rPr lang="en-US" altLang="zh-CN" sz="4000" b="1" dirty="0">
                <a:latin typeface="Arial" panose="020B0604020202020204" pitchFamily="34" charset="0"/>
              </a:rPr>
              <a:t>1142</a:t>
            </a:r>
            <a:r>
              <a:rPr lang="zh-CN" altLang="en-US" sz="4000" b="1" dirty="0">
                <a:latin typeface="Arial" panose="020B0604020202020204" pitchFamily="34" charset="0"/>
              </a:rPr>
              <a:t>（㎞）</a:t>
            </a: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179512" y="2564657"/>
            <a:ext cx="7777163" cy="2366962"/>
            <a:chOff x="385" y="987"/>
            <a:chExt cx="4899" cy="1491"/>
          </a:xfrm>
        </p:grpSpPr>
        <p:sp>
          <p:nvSpPr>
            <p:cNvPr id="9228" name="AutoShape 25"/>
            <p:cNvSpPr>
              <a:spLocks noChangeArrowheads="1"/>
            </p:cNvSpPr>
            <p:nvPr/>
          </p:nvSpPr>
          <p:spPr bwMode="auto">
            <a:xfrm>
              <a:off x="1156" y="1480"/>
              <a:ext cx="3992" cy="732"/>
            </a:xfrm>
            <a:prstGeom prst="wedgeRoundRectCallout">
              <a:avLst>
                <a:gd name="adj1" fmla="val -51653"/>
                <a:gd name="adj2" fmla="val 2731"/>
                <a:gd name="adj3" fmla="val 16667"/>
              </a:avLst>
            </a:prstGeom>
            <a:solidFill>
              <a:srgbClr val="FFFF00"/>
            </a:solidFill>
            <a:ln w="9525">
              <a:solidFill>
                <a:srgbClr val="CC99FF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b="1">
                <a:latin typeface="Arial" panose="020B0604020202020204" pitchFamily="34" charset="0"/>
              </a:endParaRPr>
            </a:p>
          </p:txBody>
        </p:sp>
        <p:sp>
          <p:nvSpPr>
            <p:cNvPr id="9229" name="Text Box 26"/>
            <p:cNvSpPr txBox="1">
              <a:spLocks noChangeArrowheads="1"/>
            </p:cNvSpPr>
            <p:nvPr/>
          </p:nvSpPr>
          <p:spPr bwMode="auto">
            <a:xfrm>
              <a:off x="1234" y="1484"/>
              <a:ext cx="405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Arial" panose="020B0604020202020204" pitchFamily="34" charset="0"/>
                  <a:ea typeface="华文新魏" panose="02010800040101010101" pitchFamily="2" charset="-122"/>
                </a:rPr>
                <a:t>已知两个数的和与其中一个加数，求另一个加数的</a:t>
              </a:r>
              <a:r>
                <a:rPr lang="zh-CN" altLang="en-US" sz="3200" b="1" dirty="0" smtClean="0">
                  <a:latin typeface="Arial" panose="020B0604020202020204" pitchFamily="34" charset="0"/>
                  <a:ea typeface="华文新魏" panose="02010800040101010101" pitchFamily="2" charset="-122"/>
                </a:rPr>
                <a:t>运算</a:t>
              </a:r>
              <a:r>
                <a:rPr lang="en-US" altLang="zh-CN" sz="3200" b="1" dirty="0" smtClean="0">
                  <a:latin typeface="Arial" panose="020B0604020202020204" pitchFamily="34" charset="0"/>
                  <a:ea typeface="华文新魏" panose="02010800040101010101" pitchFamily="2" charset="-122"/>
                </a:rPr>
                <a:t>,</a:t>
              </a:r>
              <a:r>
                <a:rPr lang="zh-CN" altLang="en-US" sz="3200" b="1" dirty="0" smtClean="0">
                  <a:latin typeface="Arial" panose="020B0604020202020204" pitchFamily="34" charset="0"/>
                  <a:ea typeface="华文新魏" panose="02010800040101010101" pitchFamily="2" charset="-122"/>
                </a:rPr>
                <a:t>叫做</a:t>
              </a:r>
              <a:r>
                <a:rPr lang="zh-CN" altLang="en-US" sz="3200" b="1" dirty="0">
                  <a:latin typeface="Arial" panose="020B0604020202020204" pitchFamily="34" charset="0"/>
                  <a:ea typeface="华文新魏" panose="02010800040101010101" pitchFamily="2" charset="-122"/>
                </a:rPr>
                <a:t>减法。</a:t>
              </a:r>
            </a:p>
          </p:txBody>
        </p:sp>
        <p:pic>
          <p:nvPicPr>
            <p:cNvPr id="9230" name="Picture 27" descr="台湾卡通矢量图 - 人物篇 - 儿童小孩1 - 儿童向量图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987"/>
              <a:ext cx="670" cy="1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919399" y="2042313"/>
            <a:ext cx="1584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folHlink"/>
                </a:solidFill>
              </a:rPr>
              <a:t>被减数</a:t>
            </a:r>
          </a:p>
        </p:txBody>
      </p:sp>
      <p:sp>
        <p:nvSpPr>
          <p:cNvPr id="14366" name="Rectangle 30"/>
          <p:cNvSpPr>
            <a:spLocks noChangeArrowheads="1"/>
          </p:cNvSpPr>
          <p:nvPr/>
        </p:nvSpPr>
        <p:spPr bwMode="auto">
          <a:xfrm>
            <a:off x="2835485" y="2060327"/>
            <a:ext cx="12954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folHlink"/>
                </a:solidFill>
              </a:rPr>
              <a:t>减数</a:t>
            </a:r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4419810" y="2060327"/>
            <a:ext cx="12954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folHlink"/>
                </a:solidFill>
              </a:rPr>
              <a:t>差</a:t>
            </a:r>
          </a:p>
        </p:txBody>
      </p:sp>
      <p:sp>
        <p:nvSpPr>
          <p:cNvPr id="4" name="矩形 3"/>
          <p:cNvSpPr/>
          <p:nvPr/>
        </p:nvSpPr>
        <p:spPr>
          <a:xfrm>
            <a:off x="1835697" y="4616340"/>
            <a:ext cx="5879575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在减法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中</a:t>
            </a: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已知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的和叫做</a:t>
            </a: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被减数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697" y="5143888"/>
            <a:ext cx="5879575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其中的一个加数叫做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减数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19" grpId="0" animBg="1"/>
      <p:bldP spid="20" grpId="0" animBg="1"/>
      <p:bldP spid="21" grpId="0" animBg="1"/>
      <p:bldP spid="14341" grpId="0" animBg="1" autoUpdateAnimBg="0"/>
      <p:bldP spid="14365" grpId="0"/>
      <p:bldP spid="14366" grpId="0"/>
      <p:bldP spid="14367" grpId="0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1197</Words>
  <Application>WPS 演示</Application>
  <PresentationFormat>全屏显示(4:3)</PresentationFormat>
  <Paragraphs>226</Paragraphs>
  <Slides>27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人教版数学四年级下第1单元</dc:title>
  <dc:creator>吉林梓翰教育图书有限公司</dc:creator>
  <cp:lastModifiedBy>lenovop</cp:lastModifiedBy>
  <cp:revision>646</cp:revision>
  <dcterms:created xsi:type="dcterms:W3CDTF">2015-11-21T07:20:00Z</dcterms:created>
  <dcterms:modified xsi:type="dcterms:W3CDTF">2021-11-01T03:22:19Z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